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6"/>
  </p:notesMasterIdLst>
  <p:sldIdLst>
    <p:sldId id="256" r:id="rId2"/>
    <p:sldId id="266" r:id="rId3"/>
    <p:sldId id="259" r:id="rId4"/>
    <p:sldId id="265" r:id="rId5"/>
    <p:sldId id="271" r:id="rId6"/>
    <p:sldId id="269" r:id="rId7"/>
    <p:sldId id="270" r:id="rId8"/>
    <p:sldId id="268" r:id="rId9"/>
    <p:sldId id="262" r:id="rId10"/>
    <p:sldId id="261" r:id="rId11"/>
    <p:sldId id="264" r:id="rId12"/>
    <p:sldId id="263" r:id="rId13"/>
    <p:sldId id="260" r:id="rId14"/>
    <p:sldId id="257" r:id="rId1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92" d="100"/>
          <a:sy n="92" d="100"/>
        </p:scale>
        <p:origin x="-1576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interSettings" Target="printerSettings/printerSettings1.bin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FF6F7F-37F6-624C-9859-A220A11C1F44}" type="datetimeFigureOut">
              <a:rPr lang="en-US" smtClean="0"/>
              <a:t>3/2/16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C00243-EB4D-6C4D-AE9B-1B23CDC25D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3134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C00243-EB4D-6C4D-AE9B-1B23CDC25D0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8665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User Rating Scheduling,</a:t>
            </a:r>
            <a:r>
              <a:rPr lang="en-US" baseline="0" dirty="0" smtClean="0"/>
              <a:t> and </a:t>
            </a:r>
            <a:r>
              <a:rPr lang="en-US" dirty="0" smtClean="0"/>
              <a:t>Payment Processing already exist at Amazon, so I will skip over those. Mention</a:t>
            </a:r>
            <a:r>
              <a:rPr lang="en-US" baseline="0" dirty="0" smtClean="0"/>
              <a:t> that you will go right to Demo after this.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C00243-EB4D-6C4D-AE9B-1B23CDC25D0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6565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Similar to </a:t>
            </a:r>
            <a:r>
              <a:rPr lang="en-US" dirty="0" err="1" smtClean="0"/>
              <a:t>MayDay</a:t>
            </a:r>
            <a:r>
              <a:rPr lang="en-US" baseline="0" dirty="0" smtClean="0"/>
              <a:t> Concept for the Kindles.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C00243-EB4D-6C4D-AE9B-1B23CDC25D0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4025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</a:t>
            </a:r>
            <a:r>
              <a:rPr lang="en-US" baseline="0" dirty="0" smtClean="0"/>
              <a:t> know AWS has SNS, but my use cases are not supported. I’ve separately suggested to them feature requests.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C00243-EB4D-6C4D-AE9B-1B23CDC25D0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1556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More info on our competitor </a:t>
            </a:r>
            <a:r>
              <a:rPr lang="en-US" dirty="0" err="1" smtClean="0"/>
              <a:t>Tutree</a:t>
            </a:r>
            <a:r>
              <a:rPr lang="en-US" dirty="0" smtClean="0"/>
              <a:t>: http://</a:t>
            </a:r>
            <a:r>
              <a:rPr lang="en-US" dirty="0" err="1" smtClean="0"/>
              <a:t>www.startuppanel.co</a:t>
            </a:r>
            <a:r>
              <a:rPr lang="en-US" dirty="0" smtClean="0"/>
              <a:t>/</a:t>
            </a:r>
            <a:r>
              <a:rPr lang="en-US" dirty="0" err="1" smtClean="0"/>
              <a:t>uber</a:t>
            </a:r>
            <a:r>
              <a:rPr lang="en-US" dirty="0" smtClean="0"/>
              <a:t>-for-tutoring-just-launched-and-its-awesome/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C00243-EB4D-6C4D-AE9B-1B23CDC25D0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6727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10"/>
          <p:cNvGrpSpPr/>
          <p:nvPr/>
        </p:nvGrpSpPr>
        <p:grpSpPr>
          <a:xfrm>
            <a:off x="-1" y="3379694"/>
            <a:ext cx="7543801" cy="2604247"/>
            <a:chOff x="-1" y="3379694"/>
            <a:chExt cx="7543801" cy="2604247"/>
          </a:xfrm>
        </p:grpSpPr>
        <p:grpSp>
          <p:nvGrpSpPr>
            <p:cNvPr id="9" name="Group 11"/>
            <p:cNvGrpSpPr/>
            <p:nvPr/>
          </p:nvGrpSpPr>
          <p:grpSpPr>
            <a:xfrm>
              <a:off x="-1" y="3379694"/>
              <a:ext cx="7543801" cy="2604247"/>
              <a:chOff x="-1" y="3379694"/>
              <a:chExt cx="7543801" cy="2604247"/>
            </a:xfrm>
          </p:grpSpPr>
          <p:sp>
            <p:nvSpPr>
              <p:cNvPr id="15" name="Snip Single Corner Rectangle 14"/>
              <p:cNvSpPr/>
              <p:nvPr/>
            </p:nvSpPr>
            <p:spPr>
              <a:xfrm flipV="1">
                <a:off x="-1" y="3393141"/>
                <a:ext cx="7543800" cy="2590800"/>
              </a:xfrm>
              <a:prstGeom prst="snip1Rect">
                <a:avLst>
                  <a:gd name="adj" fmla="val 7379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50800" dist="63500" dir="2700000" algn="tl" rotWithShape="0">
                  <a:prstClr val="black">
                    <a:alpha val="5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cxnSp>
            <p:nvCxnSpPr>
              <p:cNvPr id="16" name="Straight Connector 15"/>
              <p:cNvCxnSpPr/>
              <p:nvPr/>
            </p:nvCxnSpPr>
            <p:spPr>
              <a:xfrm>
                <a:off x="0" y="3379694"/>
                <a:ext cx="7543800" cy="2377"/>
              </a:xfrm>
              <a:prstGeom prst="line">
                <a:avLst/>
              </a:prstGeom>
              <a:ln w="285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Teardrop 12"/>
            <p:cNvSpPr/>
            <p:nvPr/>
          </p:nvSpPr>
          <p:spPr>
            <a:xfrm>
              <a:off x="6817659" y="3621741"/>
              <a:ext cx="394447" cy="394447"/>
            </a:xfrm>
            <a:prstGeom prst="teardrop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3913281"/>
            <a:ext cx="5867400" cy="1470025"/>
          </a:xfrm>
        </p:spPr>
        <p:txBody>
          <a:bodyPr>
            <a:normAutofit/>
          </a:bodyPr>
          <a:lstStyle>
            <a:lvl1pPr algn="r">
              <a:defRPr sz="46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5396753"/>
            <a:ext cx="5867400" cy="573741"/>
          </a:xfrm>
        </p:spPr>
        <p:txBody>
          <a:bodyPr>
            <a:normAutofit/>
          </a:bodyPr>
          <a:lstStyle>
            <a:lvl1pPr marL="0" indent="0" algn="r">
              <a:spcBef>
                <a:spcPct val="0"/>
              </a:spcBef>
              <a:buNone/>
              <a:defRPr sz="14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16200000">
            <a:off x="-734076" y="4503737"/>
            <a:ext cx="2057400" cy="365125"/>
          </a:xfrm>
        </p:spPr>
        <p:txBody>
          <a:bodyPr lIns="91440" tIns="0" bIns="0" anchor="b" anchorCtr="0"/>
          <a:lstStyle>
            <a:lvl1pPr>
              <a:defRPr sz="1400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B1115196-1C6F-4784-83AC-30756D8F10B3}" type="datetimeFigureOut">
              <a:rPr lang="en-US" smtClean="0"/>
              <a:t>3/2/16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16200000">
            <a:off x="-356811" y="4503737"/>
            <a:ext cx="2057397" cy="365125"/>
          </a:xfrm>
        </p:spPr>
        <p:txBody>
          <a:bodyPr lIns="91440" tIns="0" bIns="0" anchor="t" anchorCtr="0"/>
          <a:lstStyle>
            <a:lvl1pPr algn="l">
              <a:defRPr b="1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10"/>
          <p:cNvGrpSpPr/>
          <p:nvPr/>
        </p:nvGrpSpPr>
        <p:grpSpPr>
          <a:xfrm>
            <a:off x="228600" y="228600"/>
            <a:ext cx="4251960" cy="6387352"/>
            <a:chOff x="228600" y="228600"/>
            <a:chExt cx="4251960" cy="6387352"/>
          </a:xfrm>
        </p:grpSpPr>
        <p:sp>
          <p:nvSpPr>
            <p:cNvPr id="12" name="Snip Diagonal Corner Rectangle 11"/>
            <p:cNvSpPr/>
            <p:nvPr/>
          </p:nvSpPr>
          <p:spPr>
            <a:xfrm flipV="1">
              <a:off x="228600" y="228600"/>
              <a:ext cx="4251960" cy="6387352"/>
            </a:xfrm>
            <a:prstGeom prst="snip2DiagRect">
              <a:avLst>
                <a:gd name="adj1" fmla="val 0"/>
                <a:gd name="adj2" fmla="val 3794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63500" dir="2700000" algn="tl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3" name="Teardrop 12"/>
            <p:cNvSpPr>
              <a:spLocks noChangeAspect="1"/>
            </p:cNvSpPr>
            <p:nvPr/>
          </p:nvSpPr>
          <p:spPr>
            <a:xfrm>
              <a:off x="3886200" y="432548"/>
              <a:ext cx="355002" cy="355002"/>
            </a:xfrm>
            <a:prstGeom prst="teardrop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2176272"/>
            <a:ext cx="3657600" cy="1161288"/>
          </a:xfr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flipH="1">
            <a:off x="4654475" y="228600"/>
            <a:ext cx="4251960" cy="6391656"/>
          </a:xfrm>
          <a:prstGeom prst="snip2DiagRect">
            <a:avLst>
              <a:gd name="adj1" fmla="val 0"/>
              <a:gd name="adj2" fmla="val 4017"/>
            </a:avLst>
          </a:prstGeom>
          <a:effectLst>
            <a:outerShdw blurRad="50800" dist="63500" dir="2700000" algn="tl" rotWithShape="0">
              <a:prstClr val="black">
                <a:alpha val="5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SzPct val="90000"/>
              <a:buFont typeface="Wingdings 2" pitchFamily="18" charset="2"/>
              <a:buNone/>
              <a:defRPr sz="180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0352" y="3342401"/>
            <a:ext cx="3657600" cy="2595282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600"/>
              </a:spcBef>
              <a:buNone/>
              <a:defRPr sz="180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58952" y="6300216"/>
            <a:ext cx="1298448" cy="365125"/>
          </a:xfrm>
        </p:spPr>
        <p:txBody>
          <a:bodyPr/>
          <a:lstStyle/>
          <a:p>
            <a:fld id="{B1115196-1C6F-4784-83AC-30756D8F10B3}" type="datetimeFigureOut">
              <a:rPr lang="en-US" smtClean="0"/>
              <a:t>3/2/16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057400" y="6300216"/>
            <a:ext cx="2340864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301752" y="6300216"/>
            <a:ext cx="448056" cy="365125"/>
          </a:xfrm>
        </p:spPr>
        <p:txBody>
          <a:bodyPr/>
          <a:lstStyle>
            <a:lvl1pPr algn="l">
              <a:defRPr/>
            </a:lvl1pPr>
          </a:lstStyle>
          <a:p>
            <a:fld id="{19371D3E-5A18-49EB-AD2A-429AF16575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Diagonal Corner Rectangle 8"/>
          <p:cNvSpPr/>
          <p:nvPr/>
        </p:nvSpPr>
        <p:spPr>
          <a:xfrm flipV="1">
            <a:off x="228600" y="4648200"/>
            <a:ext cx="8686800" cy="1963271"/>
          </a:xfrm>
          <a:prstGeom prst="snip2DiagRect">
            <a:avLst>
              <a:gd name="adj1" fmla="val 0"/>
              <a:gd name="adj2" fmla="val 9373"/>
            </a:avLst>
          </a:prstGeom>
          <a:solidFill>
            <a:schemeClr val="bg1"/>
          </a:solidFill>
          <a:ln>
            <a:noFill/>
          </a:ln>
          <a:effectLst>
            <a:outerShdw blurRad="50800" dist="635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648200"/>
            <a:ext cx="8153400" cy="609600"/>
          </a:xfr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15196-1C6F-4784-83AC-30756D8F10B3}" type="datetimeFigureOut">
              <a:rPr lang="en-US" smtClean="0"/>
              <a:t>3/2/16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71D3E-5A18-49EB-AD2A-429AF165759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257799"/>
            <a:ext cx="8156448" cy="820272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ct val="0"/>
              </a:spcBef>
              <a:buNone/>
              <a:defRPr sz="180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Picture Placeholder 2"/>
          <p:cNvSpPr>
            <a:spLocks noGrp="1"/>
          </p:cNvSpPr>
          <p:nvPr>
            <p:ph type="pic" idx="1"/>
          </p:nvPr>
        </p:nvSpPr>
        <p:spPr>
          <a:xfrm flipH="1">
            <a:off x="228600" y="228600"/>
            <a:ext cx="8677835" cy="4267200"/>
          </a:xfrm>
          <a:prstGeom prst="snip2DiagRect">
            <a:avLst>
              <a:gd name="adj1" fmla="val 0"/>
              <a:gd name="adj2" fmla="val 4332"/>
            </a:avLst>
          </a:prstGeom>
          <a:effectLst>
            <a:outerShdw blurRad="50800" dist="63500" dir="2700000" algn="tl" rotWithShape="0">
              <a:prstClr val="black">
                <a:alpha val="5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SzPct val="90000"/>
              <a:buFont typeface="Wingdings 2" pitchFamily="18" charset="2"/>
              <a:buNone/>
              <a:defRPr sz="180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15196-1C6F-4784-83AC-30756D8F10B3}" type="datetimeFigureOut">
              <a:rPr lang="en-US" smtClean="0"/>
              <a:t>3/2/16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71D3E-5A18-49EB-AD2A-429AF16575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Diagonal Corner Rectangle 8"/>
          <p:cNvSpPr/>
          <p:nvPr/>
        </p:nvSpPr>
        <p:spPr>
          <a:xfrm flipV="1">
            <a:off x="228600" y="1707776"/>
            <a:ext cx="8686800" cy="4908176"/>
          </a:xfrm>
          <a:prstGeom prst="snip2DiagRect">
            <a:avLst>
              <a:gd name="adj1" fmla="val 0"/>
              <a:gd name="adj2" fmla="val 4003"/>
            </a:avLst>
          </a:prstGeom>
          <a:solidFill>
            <a:schemeClr val="bg1"/>
          </a:solidFill>
          <a:ln>
            <a:noFill/>
          </a:ln>
          <a:effectLst>
            <a:outerShdw blurRad="50800" dist="635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Snip Diagonal Corner Rectangle 9"/>
          <p:cNvSpPr/>
          <p:nvPr/>
        </p:nvSpPr>
        <p:spPr>
          <a:xfrm flipV="1">
            <a:off x="228600" y="228597"/>
            <a:ext cx="8686800" cy="1277473"/>
          </a:xfrm>
          <a:prstGeom prst="snip2DiagRect">
            <a:avLst>
              <a:gd name="adj1" fmla="val 0"/>
              <a:gd name="adj2" fmla="val 11674"/>
            </a:avLst>
          </a:prstGeom>
          <a:solidFill>
            <a:schemeClr val="bg1"/>
          </a:solidFill>
          <a:ln>
            <a:noFill/>
          </a:ln>
          <a:effectLst>
            <a:outerShdw blurRad="50800" dist="635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15196-1C6F-4784-83AC-30756D8F10B3}" type="datetimeFigureOut">
              <a:rPr lang="en-US" smtClean="0"/>
              <a:t>3/2/16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71D3E-5A18-49EB-AD2A-429AF16575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nip Diagonal Corner Rectangle 7"/>
          <p:cNvSpPr/>
          <p:nvPr/>
        </p:nvSpPr>
        <p:spPr>
          <a:xfrm flipV="1">
            <a:off x="228600" y="228600"/>
            <a:ext cx="8686800" cy="6387352"/>
          </a:xfrm>
          <a:prstGeom prst="snip2DiagRect">
            <a:avLst>
              <a:gd name="adj1" fmla="val 0"/>
              <a:gd name="adj2" fmla="val 2529"/>
            </a:avLst>
          </a:prstGeom>
          <a:solidFill>
            <a:schemeClr val="bg1"/>
          </a:solidFill>
          <a:ln>
            <a:noFill/>
          </a:ln>
          <a:effectLst>
            <a:outerShdw blurRad="50800" dist="635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467600" y="838201"/>
            <a:ext cx="1219200" cy="5105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9462" y="838201"/>
            <a:ext cx="6307138" cy="5105400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15196-1C6F-4784-83AC-30756D8F10B3}" type="datetimeFigureOut">
              <a:rPr lang="en-US" smtClean="0"/>
              <a:t>3/2/16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71D3E-5A18-49EB-AD2A-429AF16575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Diagonal Corner Rectangle 8"/>
          <p:cNvSpPr/>
          <p:nvPr/>
        </p:nvSpPr>
        <p:spPr>
          <a:xfrm flipV="1">
            <a:off x="228600" y="1707776"/>
            <a:ext cx="8686800" cy="4908176"/>
          </a:xfrm>
          <a:prstGeom prst="snip2DiagRect">
            <a:avLst>
              <a:gd name="adj1" fmla="val 0"/>
              <a:gd name="adj2" fmla="val 4003"/>
            </a:avLst>
          </a:prstGeom>
          <a:solidFill>
            <a:schemeClr val="bg1"/>
          </a:solidFill>
          <a:ln>
            <a:noFill/>
          </a:ln>
          <a:effectLst>
            <a:outerShdw blurRad="50800" dist="635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Snip Diagonal Corner Rectangle 9"/>
          <p:cNvSpPr/>
          <p:nvPr/>
        </p:nvSpPr>
        <p:spPr>
          <a:xfrm flipV="1">
            <a:off x="228600" y="228597"/>
            <a:ext cx="8686800" cy="1277473"/>
          </a:xfrm>
          <a:prstGeom prst="snip2DiagRect">
            <a:avLst>
              <a:gd name="adj1" fmla="val 0"/>
              <a:gd name="adj2" fmla="val 11674"/>
            </a:avLst>
          </a:prstGeom>
          <a:solidFill>
            <a:schemeClr val="bg1"/>
          </a:solidFill>
          <a:ln>
            <a:noFill/>
          </a:ln>
          <a:effectLst>
            <a:outerShdw blurRad="50800" dist="635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15196-1C6F-4784-83AC-30756D8F10B3}" type="datetimeFigureOut">
              <a:rPr lang="en-US" smtClean="0"/>
              <a:t>3/2/16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71D3E-5A18-49EB-AD2A-429AF16575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14"/>
          <p:cNvGrpSpPr/>
          <p:nvPr/>
        </p:nvGrpSpPr>
        <p:grpSpPr>
          <a:xfrm>
            <a:off x="-1" y="3379694"/>
            <a:ext cx="7543801" cy="2604247"/>
            <a:chOff x="-1" y="3379694"/>
            <a:chExt cx="7543801" cy="2604247"/>
          </a:xfrm>
        </p:grpSpPr>
        <p:grpSp>
          <p:nvGrpSpPr>
            <p:cNvPr id="9" name="Group 11"/>
            <p:cNvGrpSpPr/>
            <p:nvPr/>
          </p:nvGrpSpPr>
          <p:grpSpPr>
            <a:xfrm>
              <a:off x="-1" y="3379694"/>
              <a:ext cx="7543801" cy="2604247"/>
              <a:chOff x="-1" y="3379694"/>
              <a:chExt cx="7543801" cy="2604247"/>
            </a:xfrm>
          </p:grpSpPr>
          <p:sp>
            <p:nvSpPr>
              <p:cNvPr id="17" name="Snip Single Corner Rectangle 16"/>
              <p:cNvSpPr/>
              <p:nvPr/>
            </p:nvSpPr>
            <p:spPr>
              <a:xfrm flipV="1">
                <a:off x="-1" y="3393141"/>
                <a:ext cx="7543800" cy="2590800"/>
              </a:xfrm>
              <a:prstGeom prst="snip1Rect">
                <a:avLst>
                  <a:gd name="adj" fmla="val 7379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50800" dist="63500" dir="2700000" algn="tl" rotWithShape="0">
                  <a:prstClr val="black">
                    <a:alpha val="5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cxnSp>
            <p:nvCxnSpPr>
              <p:cNvPr id="18" name="Straight Connector 17"/>
              <p:cNvCxnSpPr/>
              <p:nvPr/>
            </p:nvCxnSpPr>
            <p:spPr>
              <a:xfrm>
                <a:off x="0" y="3379694"/>
                <a:ext cx="7543800" cy="2377"/>
              </a:xfrm>
              <a:prstGeom prst="line">
                <a:avLst/>
              </a:prstGeom>
              <a:ln w="285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Teardrop 15"/>
            <p:cNvSpPr/>
            <p:nvPr/>
          </p:nvSpPr>
          <p:spPr>
            <a:xfrm>
              <a:off x="6817659" y="3621741"/>
              <a:ext cx="394447" cy="394447"/>
            </a:xfrm>
            <a:prstGeom prst="teardrop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3913281"/>
            <a:ext cx="5867400" cy="1470025"/>
          </a:xfrm>
        </p:spPr>
        <p:txBody>
          <a:bodyPr>
            <a:normAutofit/>
          </a:bodyPr>
          <a:lstStyle>
            <a:lvl1pPr algn="r">
              <a:defRPr sz="46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5396753"/>
            <a:ext cx="5867400" cy="573741"/>
          </a:xfrm>
        </p:spPr>
        <p:txBody>
          <a:bodyPr>
            <a:normAutofit/>
          </a:bodyPr>
          <a:lstStyle>
            <a:lvl1pPr marL="0" indent="0" algn="r">
              <a:spcBef>
                <a:spcPct val="0"/>
              </a:spcBef>
              <a:buNone/>
              <a:defRPr sz="14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16200000">
            <a:off x="-734076" y="4503737"/>
            <a:ext cx="2057400" cy="365125"/>
          </a:xfrm>
        </p:spPr>
        <p:txBody>
          <a:bodyPr lIns="91440" tIns="0" bIns="0" anchor="b" anchorCtr="0"/>
          <a:lstStyle>
            <a:lvl1pPr>
              <a:defRPr sz="1400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B1115196-1C6F-4784-83AC-30756D8F10B3}" type="datetimeFigureOut">
              <a:rPr lang="en-US" smtClean="0"/>
              <a:t>3/2/16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16200000">
            <a:off x="-356811" y="4503737"/>
            <a:ext cx="2057397" cy="365125"/>
          </a:xfrm>
        </p:spPr>
        <p:txBody>
          <a:bodyPr lIns="91440" tIns="0" bIns="0" anchor="t" anchorCtr="0"/>
          <a:lstStyle>
            <a:lvl1pPr algn="l">
              <a:defRPr b="1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2"/>
          </p:nvPr>
        </p:nvSpPr>
        <p:spPr>
          <a:xfrm>
            <a:off x="0" y="676835"/>
            <a:ext cx="7543800" cy="2587752"/>
          </a:xfrm>
          <a:effectLst>
            <a:outerShdw blurRad="50800" dist="63500" dir="2700000" algn="tl" rotWithShape="0">
              <a:prstClr val="black">
                <a:alpha val="50000"/>
              </a:prstClr>
            </a:outerShdw>
          </a:effectLst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6"/>
          <p:cNvGrpSpPr/>
          <p:nvPr/>
        </p:nvGrpSpPr>
        <p:grpSpPr>
          <a:xfrm flipH="1">
            <a:off x="1600199" y="2126877"/>
            <a:ext cx="7543801" cy="2604247"/>
            <a:chOff x="-1" y="3379694"/>
            <a:chExt cx="7543801" cy="2604247"/>
          </a:xfrm>
        </p:grpSpPr>
        <p:grpSp>
          <p:nvGrpSpPr>
            <p:cNvPr id="7" name="Group 11"/>
            <p:cNvGrpSpPr/>
            <p:nvPr/>
          </p:nvGrpSpPr>
          <p:grpSpPr>
            <a:xfrm>
              <a:off x="-1" y="3379694"/>
              <a:ext cx="7543801" cy="2604247"/>
              <a:chOff x="-1" y="3379694"/>
              <a:chExt cx="7543801" cy="2604247"/>
            </a:xfrm>
          </p:grpSpPr>
          <p:sp>
            <p:nvSpPr>
              <p:cNvPr id="10" name="Snip Single Corner Rectangle 9"/>
              <p:cNvSpPr/>
              <p:nvPr/>
            </p:nvSpPr>
            <p:spPr>
              <a:xfrm flipV="1">
                <a:off x="-1" y="3393141"/>
                <a:ext cx="7543800" cy="2590800"/>
              </a:xfrm>
              <a:prstGeom prst="snip1Rect">
                <a:avLst>
                  <a:gd name="adj" fmla="val 7379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50800" dist="63500" dir="2700000" algn="tl" rotWithShape="0">
                  <a:prstClr val="black">
                    <a:alpha val="5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cxnSp>
            <p:nvCxnSpPr>
              <p:cNvPr id="11" name="Straight Connector 10"/>
              <p:cNvCxnSpPr/>
              <p:nvPr/>
            </p:nvCxnSpPr>
            <p:spPr>
              <a:xfrm>
                <a:off x="0" y="3379694"/>
                <a:ext cx="7543800" cy="2377"/>
              </a:xfrm>
              <a:prstGeom prst="line">
                <a:avLst/>
              </a:prstGeom>
              <a:ln w="285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Teardrop 8"/>
            <p:cNvSpPr/>
            <p:nvPr/>
          </p:nvSpPr>
          <p:spPr>
            <a:xfrm flipH="1">
              <a:off x="228599" y="3621741"/>
              <a:ext cx="394447" cy="394447"/>
            </a:xfrm>
            <a:prstGeom prst="teardrop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6105" y="2653553"/>
            <a:ext cx="5870448" cy="1472184"/>
          </a:xfr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600" kern="120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36105" y="4134881"/>
            <a:ext cx="5870448" cy="576072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ts val="0"/>
              </a:spcBef>
              <a:buClr>
                <a:schemeClr val="accent1"/>
              </a:buClr>
              <a:buSzPct val="90000"/>
              <a:buFont typeface="Wingdings 2" pitchFamily="18" charset="2"/>
              <a:buNone/>
              <a:defRPr sz="140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16200000">
            <a:off x="8033590" y="3475037"/>
            <a:ext cx="1828801" cy="365125"/>
          </a:xfrm>
        </p:spPr>
        <p:txBody>
          <a:bodyPr vert="horz" lIns="91440" tIns="0" rIns="91440" bIns="0" rtlCol="0" anchor="t" anchorCtr="0"/>
          <a:lstStyle>
            <a:lvl1pPr marL="0" algn="l" defTabSz="914400" rtl="0" eaLnBrk="1" latinLnBrk="0" hangingPunct="1">
              <a:defRPr sz="1100" b="1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16200000">
            <a:off x="7658009" y="3475037"/>
            <a:ext cx="1828800" cy="365125"/>
          </a:xfrm>
        </p:spPr>
        <p:txBody>
          <a:bodyPr vert="horz" lIns="91440" tIns="0" rIns="91440" bIns="0" rtlCol="0" anchor="b" anchorCtr="0"/>
          <a:lstStyle>
            <a:lvl1pPr marL="0" algn="l" defTabSz="914400" rtl="0" eaLnBrk="1" latinLnBrk="0" hangingPunct="1">
              <a:defRPr sz="1400" b="1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B1115196-1C6F-4784-83AC-30756D8F10B3}" type="datetimeFigureOut">
              <a:rPr lang="en-US" smtClean="0"/>
              <a:t>3/2/16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nip Diagonal Corner Rectangle 10"/>
          <p:cNvSpPr/>
          <p:nvPr/>
        </p:nvSpPr>
        <p:spPr>
          <a:xfrm flipV="1">
            <a:off x="228600" y="1707776"/>
            <a:ext cx="8686800" cy="4908176"/>
          </a:xfrm>
          <a:prstGeom prst="snip2DiagRect">
            <a:avLst>
              <a:gd name="adj1" fmla="val 0"/>
              <a:gd name="adj2" fmla="val 4003"/>
            </a:avLst>
          </a:prstGeom>
          <a:solidFill>
            <a:schemeClr val="bg1"/>
          </a:solidFill>
          <a:ln>
            <a:noFill/>
          </a:ln>
          <a:effectLst>
            <a:outerShdw blurRad="50800" dist="635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Snip Diagonal Corner Rectangle 11"/>
          <p:cNvSpPr/>
          <p:nvPr/>
        </p:nvSpPr>
        <p:spPr>
          <a:xfrm flipV="1">
            <a:off x="228600" y="228597"/>
            <a:ext cx="8686800" cy="1277473"/>
          </a:xfrm>
          <a:prstGeom prst="snip2DiagRect">
            <a:avLst>
              <a:gd name="adj1" fmla="val 0"/>
              <a:gd name="adj2" fmla="val 11674"/>
            </a:avLst>
          </a:prstGeom>
          <a:solidFill>
            <a:schemeClr val="bg1"/>
          </a:solidFill>
          <a:ln>
            <a:noFill/>
          </a:ln>
          <a:effectLst>
            <a:outerShdw blurRad="50800" dist="635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9463" y="295833"/>
            <a:ext cx="7583488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79461" y="1981201"/>
            <a:ext cx="3657600" cy="3975100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1800"/>
            </a:lvl6pPr>
            <a:lvl7pPr marL="2055813" indent="-344488">
              <a:defRPr sz="1800"/>
            </a:lvl7pPr>
            <a:lvl8pPr marL="2055813" indent="-344488">
              <a:defRPr sz="1800"/>
            </a:lvl8pPr>
            <a:lvl9pPr marL="2055813" indent="-344488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05351" y="1981201"/>
            <a:ext cx="3657600" cy="3975100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344488">
              <a:defRPr sz="1800"/>
            </a:lvl6pPr>
            <a:lvl7pPr marL="1946275" indent="-344488">
              <a:defRPr sz="1800"/>
            </a:lvl7pPr>
            <a:lvl8pPr marL="1946275" indent="-344488">
              <a:defRPr sz="1800"/>
            </a:lvl8pPr>
            <a:lvl9pPr marL="1946275" indent="-344488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15196-1C6F-4784-83AC-30756D8F10B3}" type="datetimeFigureOut">
              <a:rPr lang="en-US" smtClean="0"/>
              <a:t>3/2/16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71D3E-5A18-49EB-AD2A-429AF16575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nip Diagonal Corner Rectangle 11"/>
          <p:cNvSpPr/>
          <p:nvPr/>
        </p:nvSpPr>
        <p:spPr>
          <a:xfrm flipV="1">
            <a:off x="228600" y="1707776"/>
            <a:ext cx="8686800" cy="4908176"/>
          </a:xfrm>
          <a:prstGeom prst="snip2DiagRect">
            <a:avLst>
              <a:gd name="adj1" fmla="val 0"/>
              <a:gd name="adj2" fmla="val 4003"/>
            </a:avLst>
          </a:prstGeom>
          <a:solidFill>
            <a:schemeClr val="bg1"/>
          </a:solidFill>
          <a:ln>
            <a:noFill/>
          </a:ln>
          <a:effectLst>
            <a:outerShdw blurRad="50800" dist="635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3" name="Snip Diagonal Corner Rectangle 12"/>
          <p:cNvSpPr/>
          <p:nvPr/>
        </p:nvSpPr>
        <p:spPr>
          <a:xfrm flipV="1">
            <a:off x="228600" y="228597"/>
            <a:ext cx="8686800" cy="1277473"/>
          </a:xfrm>
          <a:prstGeom prst="snip2DiagRect">
            <a:avLst>
              <a:gd name="adj1" fmla="val 0"/>
              <a:gd name="adj2" fmla="val 11674"/>
            </a:avLst>
          </a:prstGeom>
          <a:solidFill>
            <a:schemeClr val="bg1"/>
          </a:solidFill>
          <a:ln>
            <a:noFill/>
          </a:ln>
          <a:effectLst>
            <a:outerShdw blurRad="50800" dist="635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9463" y="295833"/>
            <a:ext cx="7583488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79463" y="1852426"/>
            <a:ext cx="3657600" cy="868362"/>
          </a:xfrm>
        </p:spPr>
        <p:txBody>
          <a:bodyPr anchor="ctr" anchorCtr="0">
            <a:noAutofit/>
          </a:bodyPr>
          <a:lstStyle>
            <a:lvl1pPr marL="0" indent="0" algn="ctr">
              <a:spcBef>
                <a:spcPct val="0"/>
              </a:spcBef>
              <a:buNone/>
              <a:defRPr sz="26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79463" y="2743200"/>
            <a:ext cx="3657600" cy="32131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1800"/>
            </a:lvl6pPr>
            <a:lvl7pPr marL="2055813" indent="-344488">
              <a:defRPr sz="1800"/>
            </a:lvl7pPr>
            <a:lvl8pPr marL="2055813" indent="-344488">
              <a:defRPr sz="1800"/>
            </a:lvl8pPr>
            <a:lvl9pPr marL="2055813" indent="-344488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05351" y="1852426"/>
            <a:ext cx="3657600" cy="868362"/>
          </a:xfrm>
        </p:spPr>
        <p:txBody>
          <a:bodyPr anchor="ctr" anchorCtr="0">
            <a:noAutofit/>
          </a:bodyPr>
          <a:lstStyle>
            <a:lvl1pPr marL="0" indent="0" algn="ctr">
              <a:spcBef>
                <a:spcPct val="0"/>
              </a:spcBef>
              <a:buNone/>
              <a:defRPr sz="26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05351" y="2743200"/>
            <a:ext cx="3657600" cy="32131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1800"/>
            </a:lvl6pPr>
            <a:lvl7pPr marL="2055813" indent="-344488">
              <a:defRPr sz="1800"/>
            </a:lvl7pPr>
            <a:lvl8pPr marL="2055813" indent="-344488">
              <a:defRPr sz="1800"/>
            </a:lvl8pPr>
            <a:lvl9pPr marL="2055813" indent="-344488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15196-1C6F-4784-83AC-30756D8F10B3}" type="datetimeFigureOut">
              <a:rPr lang="en-US" smtClean="0"/>
              <a:t>3/2/16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71D3E-5A18-49EB-AD2A-429AF16575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Diagonal Corner Rectangle 8"/>
          <p:cNvSpPr/>
          <p:nvPr/>
        </p:nvSpPr>
        <p:spPr>
          <a:xfrm flipV="1">
            <a:off x="228600" y="1707776"/>
            <a:ext cx="8686800" cy="4908176"/>
          </a:xfrm>
          <a:prstGeom prst="snip2DiagRect">
            <a:avLst>
              <a:gd name="adj1" fmla="val 0"/>
              <a:gd name="adj2" fmla="val 4003"/>
            </a:avLst>
          </a:prstGeom>
          <a:solidFill>
            <a:schemeClr val="bg1"/>
          </a:solidFill>
          <a:ln>
            <a:noFill/>
          </a:ln>
          <a:effectLst>
            <a:outerShdw blurRad="50800" dist="635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Snip Diagonal Corner Rectangle 9"/>
          <p:cNvSpPr/>
          <p:nvPr/>
        </p:nvSpPr>
        <p:spPr>
          <a:xfrm flipV="1">
            <a:off x="228600" y="228597"/>
            <a:ext cx="8686800" cy="1277473"/>
          </a:xfrm>
          <a:prstGeom prst="snip2DiagRect">
            <a:avLst>
              <a:gd name="adj1" fmla="val 0"/>
              <a:gd name="adj2" fmla="val 11674"/>
            </a:avLst>
          </a:prstGeom>
          <a:solidFill>
            <a:schemeClr val="bg1"/>
          </a:solidFill>
          <a:ln>
            <a:noFill/>
          </a:ln>
          <a:effectLst>
            <a:outerShdw blurRad="50800" dist="635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15196-1C6F-4784-83AC-30756D8F10B3}" type="datetimeFigureOut">
              <a:rPr lang="en-US" smtClean="0"/>
              <a:t>3/2/16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71D3E-5A18-49EB-AD2A-429AF16575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nip Diagonal Corner Rectangle 5"/>
          <p:cNvSpPr/>
          <p:nvPr/>
        </p:nvSpPr>
        <p:spPr>
          <a:xfrm flipV="1">
            <a:off x="228600" y="228600"/>
            <a:ext cx="8686800" cy="6387352"/>
          </a:xfrm>
          <a:prstGeom prst="snip2DiagRect">
            <a:avLst>
              <a:gd name="adj1" fmla="val 0"/>
              <a:gd name="adj2" fmla="val 2529"/>
            </a:avLst>
          </a:prstGeom>
          <a:solidFill>
            <a:schemeClr val="bg1"/>
          </a:solidFill>
          <a:ln>
            <a:noFill/>
          </a:ln>
          <a:effectLst>
            <a:outerShdw blurRad="50800" dist="635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15196-1C6F-4784-83AC-30756D8F10B3}" type="datetimeFigureOut">
              <a:rPr lang="en-US" smtClean="0"/>
              <a:t>3/2/16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71D3E-5A18-49EB-AD2A-429AF16575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1"/>
          <p:cNvGrpSpPr/>
          <p:nvPr/>
        </p:nvGrpSpPr>
        <p:grpSpPr>
          <a:xfrm>
            <a:off x="228600" y="228600"/>
            <a:ext cx="4251960" cy="6387352"/>
            <a:chOff x="228600" y="228600"/>
            <a:chExt cx="4251960" cy="6387352"/>
          </a:xfrm>
        </p:grpSpPr>
        <p:sp>
          <p:nvSpPr>
            <p:cNvPr id="13" name="Snip Diagonal Corner Rectangle 12"/>
            <p:cNvSpPr/>
            <p:nvPr/>
          </p:nvSpPr>
          <p:spPr>
            <a:xfrm flipV="1">
              <a:off x="228600" y="228600"/>
              <a:ext cx="4251960" cy="6387352"/>
            </a:xfrm>
            <a:prstGeom prst="snip2DiagRect">
              <a:avLst>
                <a:gd name="adj1" fmla="val 0"/>
                <a:gd name="adj2" fmla="val 3794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63500" dir="2700000" algn="tl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4" name="Teardrop 13"/>
            <p:cNvSpPr>
              <a:spLocks noChangeAspect="1"/>
            </p:cNvSpPr>
            <p:nvPr/>
          </p:nvSpPr>
          <p:spPr>
            <a:xfrm>
              <a:off x="3886200" y="432548"/>
              <a:ext cx="355002" cy="355002"/>
            </a:xfrm>
            <a:prstGeom prst="teardrop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5" name="Snip Diagonal Corner Rectangle 14"/>
          <p:cNvSpPr/>
          <p:nvPr/>
        </p:nvSpPr>
        <p:spPr>
          <a:xfrm flipV="1">
            <a:off x="4648200" y="228600"/>
            <a:ext cx="4251960" cy="6387352"/>
          </a:xfrm>
          <a:prstGeom prst="snip2DiagRect">
            <a:avLst>
              <a:gd name="adj1" fmla="val 0"/>
              <a:gd name="adj2" fmla="val 3794"/>
            </a:avLst>
          </a:prstGeom>
          <a:solidFill>
            <a:schemeClr val="bg1"/>
          </a:solidFill>
          <a:ln>
            <a:noFill/>
          </a:ln>
          <a:effectLst>
            <a:outerShdw blurRad="50800" dist="635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5780" y="2177303"/>
            <a:ext cx="3657600" cy="1162050"/>
          </a:xfrm>
        </p:spPr>
        <p:txBody>
          <a:bodyPr anchor="b">
            <a:normAutofit/>
          </a:bodyPr>
          <a:lstStyle>
            <a:lvl1pPr algn="l">
              <a:defRPr sz="3000" b="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45380" y="609600"/>
            <a:ext cx="3657600" cy="5334000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25780" y="3352799"/>
            <a:ext cx="3657600" cy="2590801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2000" y="6297706"/>
            <a:ext cx="1295400" cy="365125"/>
          </a:xfrm>
        </p:spPr>
        <p:txBody>
          <a:bodyPr/>
          <a:lstStyle/>
          <a:p>
            <a:fld id="{B1115196-1C6F-4784-83AC-30756D8F10B3}" type="datetimeFigureOut">
              <a:rPr lang="en-US" smtClean="0"/>
              <a:t>3/2/16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057400" y="6297706"/>
            <a:ext cx="2339788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304800" y="6297706"/>
            <a:ext cx="443753" cy="365125"/>
          </a:xfrm>
        </p:spPr>
        <p:txBody>
          <a:bodyPr/>
          <a:lstStyle>
            <a:lvl1pPr algn="l">
              <a:defRPr/>
            </a:lvl1pPr>
          </a:lstStyle>
          <a:p>
            <a:fld id="{19371D3E-5A18-49EB-AD2A-429AF16575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79463" y="295833"/>
            <a:ext cx="7583488" cy="11430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79463" y="1949824"/>
            <a:ext cx="7583488" cy="40072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28600" y="624391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B1115196-1C6F-4784-83AC-30756D8F10B3}" type="datetimeFigureOut">
              <a:rPr lang="en-US" smtClean="0"/>
              <a:t>3/2/16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67400" y="624840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05300" y="6248400"/>
            <a:ext cx="533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b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19371D3E-5A18-49EB-AD2A-429AF165759F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txStyles>
    <p:titleStyle>
      <a:lvl1pPr algn="l" defTabSz="914400" rtl="0" eaLnBrk="1" latinLnBrk="0" hangingPunct="1">
        <a:spcBef>
          <a:spcPct val="0"/>
        </a:spcBef>
        <a:buNone/>
        <a:defRPr sz="3800" kern="1200">
          <a:solidFill>
            <a:schemeClr val="tx1">
              <a:lumMod val="90000"/>
              <a:lumOff val="10000"/>
            </a:schemeClr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2000"/>
        </a:spcBef>
        <a:buClr>
          <a:schemeClr val="accent1"/>
        </a:buClr>
        <a:buSzPct val="90000"/>
        <a:buFont typeface="Wingdings 2" pitchFamily="18" charset="2"/>
        <a:buChar char=""/>
        <a:defRPr sz="2200" kern="1200">
          <a:solidFill>
            <a:schemeClr val="tx1">
              <a:lumMod val="90000"/>
              <a:lumOff val="10000"/>
            </a:schemeClr>
          </a:solidFill>
          <a:latin typeface="+mn-lt"/>
          <a:ea typeface="+mn-ea"/>
          <a:cs typeface="+mn-cs"/>
        </a:defRPr>
      </a:lvl1pPr>
      <a:lvl2pPr marL="685800" indent="-336550" algn="l" defTabSz="914400" rtl="0" eaLnBrk="1" latinLnBrk="0" hangingPunct="1">
        <a:spcBef>
          <a:spcPts val="600"/>
        </a:spcBef>
        <a:buClr>
          <a:schemeClr val="accent1"/>
        </a:buClr>
        <a:buSzPct val="90000"/>
        <a:buFont typeface="Wingdings 2" pitchFamily="18" charset="2"/>
        <a:buChar char=""/>
        <a:defRPr sz="2000" kern="1200">
          <a:solidFill>
            <a:schemeClr val="tx1">
              <a:lumMod val="90000"/>
              <a:lumOff val="10000"/>
            </a:schemeClr>
          </a:solidFill>
          <a:latin typeface="+mn-lt"/>
          <a:ea typeface="+mn-ea"/>
          <a:cs typeface="+mn-cs"/>
        </a:defRPr>
      </a:lvl2pPr>
      <a:lvl3pPr marL="1035050" indent="-349250" algn="l" defTabSz="914400" rtl="0" eaLnBrk="1" latinLnBrk="0" hangingPunct="1">
        <a:spcBef>
          <a:spcPts val="600"/>
        </a:spcBef>
        <a:buClr>
          <a:schemeClr val="accent1"/>
        </a:buClr>
        <a:buSzPct val="90000"/>
        <a:buFont typeface="Wingdings 2" pitchFamily="18" charset="2"/>
        <a:buChar char=""/>
        <a:defRPr sz="1800" kern="1200">
          <a:solidFill>
            <a:schemeClr val="tx1">
              <a:lumMod val="90000"/>
              <a:lumOff val="10000"/>
            </a:schemeClr>
          </a:solidFill>
          <a:latin typeface="+mn-lt"/>
          <a:ea typeface="+mn-ea"/>
          <a:cs typeface="+mn-cs"/>
        </a:defRPr>
      </a:lvl3pPr>
      <a:lvl4pPr marL="1371600" indent="-336550" algn="l" defTabSz="914400" rtl="0" eaLnBrk="1" latinLnBrk="0" hangingPunct="1">
        <a:spcBef>
          <a:spcPts val="600"/>
        </a:spcBef>
        <a:buClr>
          <a:schemeClr val="accent1"/>
        </a:buClr>
        <a:buSzPct val="90000"/>
        <a:buFont typeface="Wingdings 2" pitchFamily="18" charset="2"/>
        <a:buChar char=""/>
        <a:defRPr sz="1800" kern="1200">
          <a:solidFill>
            <a:schemeClr val="tx1">
              <a:lumMod val="90000"/>
              <a:lumOff val="10000"/>
            </a:schemeClr>
          </a:solidFill>
          <a:latin typeface="+mn-lt"/>
          <a:ea typeface="+mn-ea"/>
          <a:cs typeface="+mn-cs"/>
        </a:defRPr>
      </a:lvl4pPr>
      <a:lvl5pPr marL="1720850" indent="-349250" algn="l" defTabSz="914400" rtl="0" eaLnBrk="1" latinLnBrk="0" hangingPunct="1">
        <a:spcBef>
          <a:spcPts val="600"/>
        </a:spcBef>
        <a:buClr>
          <a:schemeClr val="accent1"/>
        </a:buClr>
        <a:buSzPct val="90000"/>
        <a:buFont typeface="Wingdings 2" pitchFamily="18" charset="2"/>
        <a:buChar char=""/>
        <a:defRPr sz="1800" kern="1200">
          <a:solidFill>
            <a:schemeClr val="tx1">
              <a:lumMod val="90000"/>
              <a:lumOff val="10000"/>
            </a:schemeClr>
          </a:solidFill>
          <a:latin typeface="+mn-lt"/>
          <a:ea typeface="+mn-ea"/>
          <a:cs typeface="+mn-cs"/>
        </a:defRPr>
      </a:lvl5pPr>
      <a:lvl6pPr marL="2055813" indent="-344488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Wingdings 2" pitchFamily="18" charset="2"/>
        <a:buChar char=""/>
        <a:defRPr lang="en-US" sz="1800" kern="1200" dirty="0" smtClean="0">
          <a:solidFill>
            <a:schemeClr val="tx1">
              <a:lumMod val="90000"/>
              <a:lumOff val="10000"/>
            </a:schemeClr>
          </a:solidFill>
          <a:latin typeface="+mn-lt"/>
          <a:ea typeface="+mn-ea"/>
          <a:cs typeface="+mn-cs"/>
        </a:defRPr>
      </a:lvl6pPr>
      <a:lvl7pPr marL="2398713" indent="-344488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Wingdings 2" pitchFamily="18" charset="2"/>
        <a:buChar char=""/>
        <a:defRPr lang="en-US" sz="1800" kern="1200" dirty="0" smtClean="0">
          <a:solidFill>
            <a:schemeClr val="tx1">
              <a:lumMod val="90000"/>
              <a:lumOff val="10000"/>
            </a:schemeClr>
          </a:solidFill>
          <a:latin typeface="+mn-lt"/>
          <a:ea typeface="+mn-ea"/>
          <a:cs typeface="+mn-cs"/>
        </a:defRPr>
      </a:lvl7pPr>
      <a:lvl8pPr marL="2743200" indent="-344488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Wingdings 2" pitchFamily="18" charset="2"/>
        <a:buChar char=""/>
        <a:defRPr lang="en-US" sz="1800" kern="1200" dirty="0" smtClean="0">
          <a:solidFill>
            <a:schemeClr val="tx1">
              <a:lumMod val="90000"/>
              <a:lumOff val="10000"/>
            </a:schemeClr>
          </a:solidFill>
          <a:latin typeface="+mn-lt"/>
          <a:ea typeface="+mn-ea"/>
          <a:cs typeface="+mn-cs"/>
        </a:defRPr>
      </a:lvl8pPr>
      <a:lvl9pPr marL="3087688" indent="-344488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Wingdings 2" pitchFamily="18" charset="2"/>
        <a:buChar char=""/>
        <a:defRPr lang="en-US" sz="1800" kern="1200" dirty="0">
          <a:solidFill>
            <a:schemeClr val="tx1">
              <a:lumMod val="90000"/>
              <a:lumOff val="10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asaptutor.us/tutor.html" TargetMode="External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asaptutor.us/homePage.html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8" Type="http://schemas.openxmlformats.org/officeDocument/2006/relationships/image" Target="../media/image25.png"/><Relationship Id="rId9" Type="http://schemas.openxmlformats.org/officeDocument/2006/relationships/image" Target="../media/image26.png"/><Relationship Id="rId10" Type="http://schemas.openxmlformats.org/officeDocument/2006/relationships/image" Target="../media/image27.png"/><Relationship Id="rId11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4" Type="http://schemas.openxmlformats.org/officeDocument/2006/relationships/image" Target="../media/image11.gi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sz="3700" dirty="0" smtClean="0"/>
              <a:t>Amazon Home Services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 </a:t>
            </a:r>
            <a:r>
              <a:rPr lang="en-US" dirty="0" err="1" smtClean="0"/>
              <a:t>Introducting</a:t>
            </a:r>
            <a:r>
              <a:rPr lang="en-US" dirty="0" smtClean="0"/>
              <a:t> </a:t>
            </a:r>
            <a:r>
              <a:rPr lang="en-US" dirty="0" err="1" smtClean="0"/>
              <a:t>AsapTutor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Presenter: Charles Ding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48259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300" dirty="0" smtClean="0"/>
              <a:t>Introducing the Emergency Button “ASAP”</a:t>
            </a:r>
            <a:endParaRPr lang="en-US" sz="3300" dirty="0"/>
          </a:p>
        </p:txBody>
      </p:sp>
      <p:pic>
        <p:nvPicPr>
          <p:cNvPr id="5" name="Picture 4" descr="Screenshot 2016-03-01 15.20.07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76" t="12219" r="1637"/>
          <a:stretch/>
        </p:blipFill>
        <p:spPr>
          <a:xfrm>
            <a:off x="2747170" y="2172578"/>
            <a:ext cx="6101752" cy="3722474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2001706" y="5121929"/>
            <a:ext cx="1366682" cy="44178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235535" y="4873425"/>
            <a:ext cx="1201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SOS!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34852" y="3049299"/>
            <a:ext cx="226399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Reaches out to all the tutors online or offline to find you help immediately, but at a higher cost.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82998" y="1813629"/>
            <a:ext cx="196770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As the name suggests, this gets a tutor as soon as possible.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04794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Student Perspective: </a:t>
            </a:r>
            <a:r>
              <a:rPr lang="en-US" dirty="0">
                <a:hlinkClick r:id="rId2"/>
              </a:rPr>
              <a:t>http://asaptutor.us/</a:t>
            </a:r>
            <a:r>
              <a:rPr lang="en-US" dirty="0" smtClean="0">
                <a:hlinkClick r:id="rId2"/>
              </a:rPr>
              <a:t>homePage.html</a:t>
            </a:r>
            <a:endParaRPr lang="en-US" dirty="0" smtClean="0"/>
          </a:p>
          <a:p>
            <a:r>
              <a:rPr lang="en-US" dirty="0" smtClean="0"/>
              <a:t>Tutor </a:t>
            </a:r>
            <a:r>
              <a:rPr lang="en-US" dirty="0"/>
              <a:t>Perspective: </a:t>
            </a:r>
            <a:r>
              <a:rPr lang="en-US" dirty="0">
                <a:hlinkClick r:id="rId3"/>
              </a:rPr>
              <a:t>http://asaptutor.us/</a:t>
            </a:r>
            <a:r>
              <a:rPr lang="en-US" dirty="0" smtClean="0">
                <a:hlinkClick r:id="rId3"/>
              </a:rPr>
              <a:t>tutor.html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4" name="Picture 3" descr="Screenshot 2016-03-01 16.55.54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803" y="3133904"/>
            <a:ext cx="7028587" cy="3357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4154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Extensibility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now, this focuses on Academia </a:t>
            </a:r>
            <a:r>
              <a:rPr lang="en-US" dirty="0" smtClean="0"/>
              <a:t>services, </a:t>
            </a:r>
            <a:r>
              <a:rPr lang="en-US" dirty="0"/>
              <a:t>but can be easily extended to any type of </a:t>
            </a:r>
            <a:r>
              <a:rPr lang="en-US" dirty="0" smtClean="0"/>
              <a:t>service</a:t>
            </a:r>
          </a:p>
        </p:txBody>
      </p:sp>
      <p:pic>
        <p:nvPicPr>
          <p:cNvPr id="4" name="Picture 3" descr="Screenshot 2016-03-01 15.48.2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096" y="3244348"/>
            <a:ext cx="8619926" cy="2587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8719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AsapTutor</a:t>
            </a:r>
            <a:r>
              <a:rPr lang="en-US" dirty="0" smtClean="0"/>
              <a:t> Cutting Edge Technologies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Amazon EC2 Instance Running </a:t>
            </a:r>
            <a:r>
              <a:rPr lang="en-US" dirty="0" err="1" smtClean="0"/>
              <a:t>NodeJS</a:t>
            </a:r>
            <a:r>
              <a:rPr lang="en-US" dirty="0" smtClean="0"/>
              <a:t> Server</a:t>
            </a:r>
          </a:p>
          <a:p>
            <a:r>
              <a:rPr lang="en-US" dirty="0" smtClean="0"/>
              <a:t>AWS </a:t>
            </a:r>
            <a:r>
              <a:rPr lang="en-US" dirty="0" err="1" smtClean="0"/>
              <a:t>CloudFront</a:t>
            </a:r>
            <a:r>
              <a:rPr lang="en-US" dirty="0"/>
              <a:t> </a:t>
            </a:r>
            <a:r>
              <a:rPr lang="en-US" dirty="0" smtClean="0"/>
              <a:t>and AWS </a:t>
            </a:r>
            <a:r>
              <a:rPr lang="en-US" dirty="0"/>
              <a:t>Route </a:t>
            </a:r>
            <a:r>
              <a:rPr lang="en-US" dirty="0" smtClean="0"/>
              <a:t>53 – Web Hosting</a:t>
            </a:r>
          </a:p>
          <a:p>
            <a:r>
              <a:rPr lang="en-US" dirty="0"/>
              <a:t>AWS S3 – Chatting </a:t>
            </a:r>
            <a:r>
              <a:rPr lang="en-US" dirty="0" smtClean="0"/>
              <a:t>Storage</a:t>
            </a:r>
          </a:p>
          <a:p>
            <a:r>
              <a:rPr lang="en-US" dirty="0" err="1" smtClean="0"/>
              <a:t>SendGrid</a:t>
            </a:r>
            <a:r>
              <a:rPr lang="en-US" dirty="0" smtClean="0"/>
              <a:t> – Email Notifications</a:t>
            </a:r>
          </a:p>
          <a:p>
            <a:r>
              <a:rPr lang="en-US" dirty="0" err="1" smtClean="0"/>
              <a:t>Twillio</a:t>
            </a:r>
            <a:r>
              <a:rPr lang="en-US" dirty="0" smtClean="0"/>
              <a:t> – Mobile Notifications</a:t>
            </a:r>
          </a:p>
          <a:p>
            <a:r>
              <a:rPr lang="en-US" dirty="0" smtClean="0"/>
              <a:t>Braintree – Secure Payment Integration</a:t>
            </a:r>
          </a:p>
          <a:p>
            <a:r>
              <a:rPr lang="en-US" dirty="0" smtClean="0"/>
              <a:t>Firebase – Real-time Database Management</a:t>
            </a:r>
          </a:p>
        </p:txBody>
      </p:sp>
      <p:pic>
        <p:nvPicPr>
          <p:cNvPr id="4" name="Picture 3" descr="ur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2011" y="5472017"/>
            <a:ext cx="1190954" cy="595477"/>
          </a:xfrm>
          <a:prstGeom prst="rect">
            <a:avLst/>
          </a:prstGeom>
        </p:spPr>
      </p:pic>
      <p:pic>
        <p:nvPicPr>
          <p:cNvPr id="5" name="Picture 4" descr="35222_paymentbraintre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8348" y="4912428"/>
            <a:ext cx="1832745" cy="449143"/>
          </a:xfrm>
          <a:prstGeom prst="rect">
            <a:avLst/>
          </a:prstGeom>
        </p:spPr>
      </p:pic>
      <p:pic>
        <p:nvPicPr>
          <p:cNvPr id="6" name="Picture 5" descr="twilio-logo-6a141664f35a78e9ac08eed627c2a859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5070" y="4459771"/>
            <a:ext cx="1210789" cy="374768"/>
          </a:xfrm>
          <a:prstGeom prst="rect">
            <a:avLst/>
          </a:prstGeom>
        </p:spPr>
      </p:pic>
      <p:pic>
        <p:nvPicPr>
          <p:cNvPr id="8" name="Picture 7" descr="sendgrid_logo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3054" y="3780731"/>
            <a:ext cx="1725609" cy="460162"/>
          </a:xfrm>
          <a:prstGeom prst="rect">
            <a:avLst/>
          </a:prstGeom>
        </p:spPr>
      </p:pic>
      <p:pic>
        <p:nvPicPr>
          <p:cNvPr id="9" name="Picture 8" descr="pict--amazon-s3-aws-simple-icons-v2.png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69" b="29552"/>
          <a:stretch/>
        </p:blipFill>
        <p:spPr>
          <a:xfrm>
            <a:off x="4309009" y="3014513"/>
            <a:ext cx="1548090" cy="766218"/>
          </a:xfrm>
          <a:prstGeom prst="rect">
            <a:avLst/>
          </a:prstGeom>
        </p:spPr>
      </p:pic>
      <p:pic>
        <p:nvPicPr>
          <p:cNvPr id="11" name="Picture 10" descr="pict--amazon-ec2-aws-simple-icons-v2.png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76" t="29904" r="28410" b="31081"/>
          <a:stretch/>
        </p:blipFill>
        <p:spPr>
          <a:xfrm>
            <a:off x="6519385" y="1907491"/>
            <a:ext cx="635000" cy="591620"/>
          </a:xfrm>
          <a:prstGeom prst="rect">
            <a:avLst/>
          </a:prstGeom>
        </p:spPr>
      </p:pic>
      <p:pic>
        <p:nvPicPr>
          <p:cNvPr id="12" name="Picture 11" descr="nodejs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0542" y="1810217"/>
            <a:ext cx="1281101" cy="688894"/>
          </a:xfrm>
          <a:prstGeom prst="rect">
            <a:avLst/>
          </a:prstGeom>
        </p:spPr>
      </p:pic>
      <p:pic>
        <p:nvPicPr>
          <p:cNvPr id="13" name="Picture 12" descr="cloudFront-small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4385" y="2422004"/>
            <a:ext cx="508220" cy="787741"/>
          </a:xfrm>
          <a:prstGeom prst="rect">
            <a:avLst/>
          </a:prstGeom>
        </p:spPr>
      </p:pic>
      <p:pic>
        <p:nvPicPr>
          <p:cNvPr id="14" name="Picture 13" descr="pict--amazon-route-53-aws-simple-icons-v2.png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99" t="29958" r="28472" b="31197"/>
          <a:stretch/>
        </p:blipFill>
        <p:spPr>
          <a:xfrm>
            <a:off x="7877753" y="2422004"/>
            <a:ext cx="666679" cy="657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0050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9463" y="1949823"/>
            <a:ext cx="3279168" cy="4555607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Our </a:t>
            </a:r>
            <a:r>
              <a:rPr lang="en-US" dirty="0"/>
              <a:t>"secret sauce" will lie in the "ASAP" Button, which is the equivalent of 911 for academic needs. </a:t>
            </a:r>
            <a:endParaRPr lang="en-US" dirty="0" smtClean="0"/>
          </a:p>
          <a:p>
            <a:r>
              <a:rPr lang="en-US" dirty="0" smtClean="0"/>
              <a:t>We have what other companies in this area lacks - a </a:t>
            </a:r>
            <a:r>
              <a:rPr lang="en-US" dirty="0"/>
              <a:t>fully functional web-based </a:t>
            </a:r>
            <a:r>
              <a:rPr lang="en-US" dirty="0" smtClean="0"/>
              <a:t>platform</a:t>
            </a:r>
          </a:p>
          <a:p>
            <a:r>
              <a:rPr lang="en-US" dirty="0" smtClean="0"/>
              <a:t>We </a:t>
            </a:r>
            <a:r>
              <a:rPr lang="en-US" dirty="0"/>
              <a:t>made the entire process dead simple more so than them or any other competitor. Sign-up/Verified within seconds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4" name="Picture 3" descr="tumblr_ldpyulghNb1qz6pqio1_50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9071" y="1908406"/>
            <a:ext cx="4555607" cy="4555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1876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Brief Introductions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9463" y="1949823"/>
            <a:ext cx="7583488" cy="4535423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My name                               @</a:t>
            </a:r>
            <a:r>
              <a:rPr lang="en-US" dirty="0" err="1" smtClean="0"/>
              <a:t>dincheng</a:t>
            </a:r>
            <a:r>
              <a:rPr lang="en-US" dirty="0"/>
              <a:t> </a:t>
            </a:r>
            <a:endParaRPr lang="en-US" dirty="0" smtClean="0"/>
          </a:p>
          <a:p>
            <a:r>
              <a:rPr lang="en-US" dirty="0" smtClean="0"/>
              <a:t>I Interned with Amazon Summer in the Amazon Seller Mobile Team </a:t>
            </a:r>
            <a:r>
              <a:rPr lang="fr-FR" dirty="0" smtClean="0"/>
              <a:t>’</a:t>
            </a:r>
            <a:r>
              <a:rPr lang="en-US" dirty="0" smtClean="0"/>
              <a:t>14 to create smart watch app.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 </a:t>
            </a:r>
            <a:r>
              <a:rPr lang="en-US" dirty="0"/>
              <a:t>graduated this past May and started working full-time at Amazon since</a:t>
            </a:r>
            <a:r>
              <a:rPr lang="en-US" dirty="0" smtClean="0"/>
              <a:t>.</a:t>
            </a:r>
          </a:p>
          <a:p>
            <a:endParaRPr lang="en-US" dirty="0"/>
          </a:p>
        </p:txBody>
      </p:sp>
      <p:pic>
        <p:nvPicPr>
          <p:cNvPr id="4" name="Picture 3" descr="Screenshot 2016-03-01 16.03.1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4930" y="3327384"/>
            <a:ext cx="2146920" cy="2217183"/>
          </a:xfrm>
          <a:prstGeom prst="rect">
            <a:avLst/>
          </a:prstGeom>
        </p:spPr>
      </p:pic>
      <p:pic>
        <p:nvPicPr>
          <p:cNvPr id="5" name="Picture 4" descr="Screenshot 2016-03-01 16.04.2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4704" y="3327384"/>
            <a:ext cx="1953707" cy="2219073"/>
          </a:xfrm>
          <a:prstGeom prst="rect">
            <a:avLst/>
          </a:prstGeom>
        </p:spPr>
      </p:pic>
      <p:pic>
        <p:nvPicPr>
          <p:cNvPr id="6" name="Picture 5" descr="Screenshot 2016-03-01 16.05.4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6330" y="3327384"/>
            <a:ext cx="1828976" cy="2217183"/>
          </a:xfrm>
          <a:prstGeom prst="rect">
            <a:avLst/>
          </a:prstGeom>
        </p:spPr>
      </p:pic>
      <p:pic>
        <p:nvPicPr>
          <p:cNvPr id="7" name="Picture 6" descr="name_logo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5558" y="1949823"/>
            <a:ext cx="1465706" cy="416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8204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AsapTutor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 "</a:t>
            </a:r>
            <a:r>
              <a:rPr lang="en-US" dirty="0" err="1" smtClean="0"/>
              <a:t>uber</a:t>
            </a:r>
            <a:r>
              <a:rPr lang="en-US" dirty="0" smtClean="0"/>
              <a:t>-like” platform with tradition scheduling options where people go to buy/sell academia services in real-time.</a:t>
            </a:r>
            <a:endParaRPr lang="en-US" dirty="0"/>
          </a:p>
        </p:txBody>
      </p:sp>
      <p:pic>
        <p:nvPicPr>
          <p:cNvPr id="4" name="Picture 3" descr="uber-logo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879" y="3529601"/>
            <a:ext cx="3696728" cy="2079410"/>
          </a:xfrm>
          <a:prstGeom prst="rect">
            <a:avLst/>
          </a:prstGeom>
        </p:spPr>
      </p:pic>
      <p:pic>
        <p:nvPicPr>
          <p:cNvPr id="6" name="Picture 5" descr="074184-rounded-glossy-black-icon-alphanumeric-plus-sign-simpl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5266" y="4169326"/>
            <a:ext cx="748002" cy="748002"/>
          </a:xfrm>
          <a:prstGeom prst="rect">
            <a:avLst/>
          </a:prstGeom>
        </p:spPr>
      </p:pic>
      <p:pic>
        <p:nvPicPr>
          <p:cNvPr id="7" name="Picture 6" descr="Amazon-Home-Services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0832" y="3548074"/>
            <a:ext cx="3726830" cy="2060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8011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Major Features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Real-time tracking and real-time visual cues</a:t>
            </a:r>
          </a:p>
          <a:p>
            <a:r>
              <a:rPr lang="en-US" dirty="0"/>
              <a:t>R</a:t>
            </a:r>
            <a:r>
              <a:rPr lang="en-US" dirty="0" smtClean="0"/>
              <a:t>eal-time status updates/notifications for Mobile and Web</a:t>
            </a:r>
          </a:p>
          <a:p>
            <a:r>
              <a:rPr lang="en-US" dirty="0" smtClean="0"/>
              <a:t>Chatting Functionality</a:t>
            </a:r>
          </a:p>
          <a:p>
            <a:r>
              <a:rPr lang="en-US" dirty="0" smtClean="0"/>
              <a:t>Emergency “ASAP” Button</a:t>
            </a:r>
          </a:p>
          <a:p>
            <a:r>
              <a:rPr lang="en-US" dirty="0">
                <a:solidFill>
                  <a:schemeClr val="tx1"/>
                </a:solidFill>
              </a:rPr>
              <a:t>User Rating</a:t>
            </a:r>
          </a:p>
          <a:p>
            <a:r>
              <a:rPr lang="en-US" dirty="0">
                <a:solidFill>
                  <a:schemeClr val="tx1"/>
                </a:solidFill>
              </a:rPr>
              <a:t>Credit-Card and PayPal Payment Processing</a:t>
            </a:r>
          </a:p>
          <a:p>
            <a:r>
              <a:rPr lang="en-US" dirty="0">
                <a:solidFill>
                  <a:schemeClr val="tx1"/>
                </a:solidFill>
              </a:rPr>
              <a:t>Flexible Scheduling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7755692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Major Features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Real-time tracking and real-time visual cues</a:t>
            </a:r>
          </a:p>
          <a:p>
            <a:r>
              <a:rPr lang="en-US" dirty="0"/>
              <a:t>R</a:t>
            </a:r>
            <a:r>
              <a:rPr lang="en-US" dirty="0" smtClean="0"/>
              <a:t>eal-time status updates/notifications for Mobile and Web</a:t>
            </a:r>
          </a:p>
          <a:p>
            <a:r>
              <a:rPr lang="en-US" dirty="0" smtClean="0"/>
              <a:t>Chatting Functionality</a:t>
            </a:r>
          </a:p>
          <a:p>
            <a:r>
              <a:rPr lang="en-US" dirty="0" smtClean="0"/>
              <a:t>Emergency “ASAP” Button</a:t>
            </a:r>
          </a:p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User Rating</a:t>
            </a:r>
          </a:p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Credit-Card and PayPal Payment Processing</a:t>
            </a:r>
          </a:p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Flexible Scheduling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6307121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Real-time tracking and real-time visual cues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530977" y="1721176"/>
            <a:ext cx="8121879" cy="4865810"/>
            <a:chOff x="530977" y="1721176"/>
            <a:chExt cx="8121879" cy="4865810"/>
          </a:xfrm>
        </p:grpSpPr>
        <p:pic>
          <p:nvPicPr>
            <p:cNvPr id="4" name="Picture 3" descr="1.png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0977" y="1721176"/>
              <a:ext cx="8121879" cy="4865810"/>
            </a:xfrm>
            <a:prstGeom prst="rect">
              <a:avLst/>
            </a:prstGeom>
          </p:spPr>
        </p:pic>
        <p:cxnSp>
          <p:nvCxnSpPr>
            <p:cNvPr id="8" name="Straight Arrow Connector 7"/>
            <p:cNvCxnSpPr/>
            <p:nvPr/>
          </p:nvCxnSpPr>
          <p:spPr>
            <a:xfrm flipH="1">
              <a:off x="3906778" y="2416004"/>
              <a:ext cx="676438" cy="276115"/>
            </a:xfrm>
            <a:prstGeom prst="straightConnector1">
              <a:avLst/>
            </a:prstGeom>
            <a:ln>
              <a:solidFill>
                <a:srgbClr val="103154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4569411" y="2134696"/>
              <a:ext cx="178082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You are here (Blinking)</a:t>
              </a:r>
              <a:endParaRPr lang="en-US" dirty="0"/>
            </a:p>
          </p:txBody>
        </p:sp>
        <p:pic>
          <p:nvPicPr>
            <p:cNvPr id="10" name="Picture 9" descr="map-pointer-a.gi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14020" y="2863794"/>
              <a:ext cx="538391" cy="552895"/>
            </a:xfrm>
            <a:prstGeom prst="rect">
              <a:avLst/>
            </a:prstGeom>
          </p:spPr>
        </p:pic>
        <p:pic>
          <p:nvPicPr>
            <p:cNvPr id="11" name="Picture 10" descr="mapPinOver2.gi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32408" y="2497134"/>
              <a:ext cx="457200" cy="457200"/>
            </a:xfrm>
            <a:prstGeom prst="rect">
              <a:avLst/>
            </a:prstGeom>
          </p:spPr>
        </p:pic>
        <p:cxnSp>
          <p:nvCxnSpPr>
            <p:cNvPr id="12" name="Straight Arrow Connector 11"/>
            <p:cNvCxnSpPr>
              <a:endCxn id="10" idx="3"/>
            </p:cNvCxnSpPr>
            <p:nvPr/>
          </p:nvCxnSpPr>
          <p:spPr>
            <a:xfrm flipH="1">
              <a:off x="4852411" y="2954334"/>
              <a:ext cx="559643" cy="185908"/>
            </a:xfrm>
            <a:prstGeom prst="straightConnector1">
              <a:avLst/>
            </a:prstGeom>
            <a:ln>
              <a:solidFill>
                <a:srgbClr val="103154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5370639" y="2692119"/>
              <a:ext cx="178082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Meeting Location</a:t>
              </a:r>
              <a:endParaRPr 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583216" y="4100841"/>
              <a:ext cx="17808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Tutor Location</a:t>
              </a:r>
              <a:endParaRPr lang="en-US" dirty="0"/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>
              <a:off x="5412054" y="4470173"/>
              <a:ext cx="0" cy="417501"/>
            </a:xfrm>
            <a:prstGeom prst="straightConnector1">
              <a:avLst/>
            </a:prstGeom>
            <a:ln>
              <a:solidFill>
                <a:srgbClr val="103154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/>
          <p:cNvSpPr txBox="1"/>
          <p:nvPr/>
        </p:nvSpPr>
        <p:spPr>
          <a:xfrm>
            <a:off x="779463" y="4732482"/>
            <a:ext cx="13050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Locations will be updated in Real-time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64841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Real-time status updates/notifications for Mobile and Web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9463" y="1949824"/>
            <a:ext cx="5405120" cy="2274736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The moment the status changes in our database, it is immediately reflected onto the website with the need to refresh the page</a:t>
            </a:r>
          </a:p>
          <a:p>
            <a:r>
              <a:rPr lang="en-US" dirty="0" smtClean="0"/>
              <a:t>Get texts/emails directly to your mobile device.</a:t>
            </a:r>
          </a:p>
        </p:txBody>
      </p:sp>
      <p:pic>
        <p:nvPicPr>
          <p:cNvPr id="4" name="Picture 3" descr="3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38" t="9428" b="36616"/>
          <a:stretch/>
        </p:blipFill>
        <p:spPr>
          <a:xfrm>
            <a:off x="268684" y="4224560"/>
            <a:ext cx="5709481" cy="2305558"/>
          </a:xfrm>
          <a:prstGeom prst="rect">
            <a:avLst/>
          </a:prstGeom>
        </p:spPr>
      </p:pic>
      <p:pic>
        <p:nvPicPr>
          <p:cNvPr id="5" name="Picture 4" descr="2016-03-01 16.37.05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1412" y="1949823"/>
            <a:ext cx="2549899" cy="4535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6259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Chatting Functionality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9463" y="1949824"/>
            <a:ext cx="4576826" cy="4007224"/>
          </a:xfrm>
        </p:spPr>
        <p:txBody>
          <a:bodyPr>
            <a:normAutofit/>
          </a:bodyPr>
          <a:lstStyle/>
          <a:p>
            <a:r>
              <a:rPr lang="en-US" dirty="0"/>
              <a:t>Chat and send documents/pictures to each other before your </a:t>
            </a:r>
            <a:r>
              <a:rPr lang="en-US" dirty="0" smtClean="0"/>
              <a:t>session</a:t>
            </a:r>
          </a:p>
          <a:p>
            <a:r>
              <a:rPr lang="en-US" dirty="0" smtClean="0"/>
              <a:t>Everything is stored on AWS S3</a:t>
            </a:r>
            <a:endParaRPr lang="en-US" dirty="0"/>
          </a:p>
        </p:txBody>
      </p:sp>
      <p:pic>
        <p:nvPicPr>
          <p:cNvPr id="4" name="Picture 3" descr="4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15" t="17144" b="2097"/>
          <a:stretch/>
        </p:blipFill>
        <p:spPr>
          <a:xfrm>
            <a:off x="6322630" y="1715122"/>
            <a:ext cx="1987902" cy="4835841"/>
          </a:xfrm>
          <a:prstGeom prst="rect">
            <a:avLst/>
          </a:prstGeom>
        </p:spPr>
      </p:pic>
      <p:pic>
        <p:nvPicPr>
          <p:cNvPr id="5" name="Picture 4" descr="c8b6cbadb620f8b3f588bf53464c8ab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0705" y="3741355"/>
            <a:ext cx="2588717" cy="2588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5965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College Student Procrastination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Imagine you are a college student and you just found out midterms are tomorrow. What can you do?</a:t>
            </a:r>
            <a:endParaRPr lang="en-US" dirty="0"/>
          </a:p>
        </p:txBody>
      </p:sp>
      <p:pic>
        <p:nvPicPr>
          <p:cNvPr id="5" name="Picture 4" descr="college-student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3219" y="2885399"/>
            <a:ext cx="4838831" cy="3213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3370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ixel">
  <a:themeElements>
    <a:clrScheme name="Pixel">
      <a:dk1>
        <a:srgbClr val="103154"/>
      </a:dk1>
      <a:lt1>
        <a:srgbClr val="FFFFFF"/>
      </a:lt1>
      <a:dk2>
        <a:srgbClr val="00BFC3"/>
      </a:dk2>
      <a:lt2>
        <a:srgbClr val="0096FF"/>
      </a:lt2>
      <a:accent1>
        <a:srgbClr val="FF7F01"/>
      </a:accent1>
      <a:accent2>
        <a:srgbClr val="F1B015"/>
      </a:accent2>
      <a:accent3>
        <a:srgbClr val="FBEC85"/>
      </a:accent3>
      <a:accent4>
        <a:srgbClr val="D2C2F1"/>
      </a:accent4>
      <a:accent5>
        <a:srgbClr val="DA5AF4"/>
      </a:accent5>
      <a:accent6>
        <a:srgbClr val="9D09D1"/>
      </a:accent6>
      <a:hlink>
        <a:srgbClr val="1286C9"/>
      </a:hlink>
      <a:folHlink>
        <a:srgbClr val="A8C2E7"/>
      </a:folHlink>
    </a:clrScheme>
    <a:fontScheme name="Pixel">
      <a:majorFont>
        <a:latin typeface="Corbel"/>
        <a:ea typeface=""/>
        <a:cs typeface=""/>
        <a:font script="Jpan" typeface="メイリオ"/>
        <a:font script="Hans" typeface="宋体"/>
        <a:font script="Hant" typeface="新細明體"/>
      </a:majorFont>
      <a:minorFont>
        <a:latin typeface="Corbel"/>
        <a:ea typeface=""/>
        <a:cs typeface=""/>
        <a:font script="Jpan" typeface="メイリオ"/>
        <a:font script="Hans" typeface="宋体"/>
        <a:font script="Hant" typeface="新細明體"/>
      </a:minorFont>
    </a:fontScheme>
    <a:fmtScheme name="Pixel">
      <a:fillStyleLst>
        <a:solidFill>
          <a:schemeClr val="phClr"/>
        </a:solidFill>
        <a:solidFill>
          <a:schemeClr val="phClr">
            <a:satMod val="150000"/>
          </a:schemeClr>
        </a:solidFill>
        <a:solidFill>
          <a:schemeClr val="phClr">
            <a:shade val="80000"/>
            <a:lumMod val="9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50800" cap="flat" cmpd="sng" algn="ctr">
          <a:solidFill>
            <a:schemeClr val="phClr">
              <a:alpha val="8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63500" dir="2700000" sx="102000" sy="102000" rotWithShape="0">
              <a:srgbClr val="000000">
                <a:alpha val="50000"/>
              </a:srgbClr>
            </a:outerShdw>
          </a:effectLst>
          <a:scene3d>
            <a:camera prst="orthographicFront">
              <a:rot lat="0" lon="0" rev="0"/>
            </a:camera>
            <a:lightRig rig="glow" dir="tl"/>
          </a:scene3d>
          <a:sp3d>
            <a:bevelT w="0" h="0"/>
          </a:sp3d>
        </a:effectStyle>
        <a:effectStyle>
          <a:effectLst>
            <a:outerShdw blurRad="63500" dist="38100" dir="3600000" sx="103000" sy="103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5400000"/>
            </a:lightRig>
          </a:scene3d>
          <a:sp3d prstMaterial="softmetal">
            <a:bevelT w="635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95000"/>
                <a:satMod val="350000"/>
              </a:schemeClr>
            </a:gs>
            <a:gs pos="100000">
              <a:schemeClr val="phClr">
                <a:shade val="20000"/>
                <a:satMod val="15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1000"/>
                <a:satMod val="400000"/>
              </a:schemeClr>
              <a:schemeClr val="phClr">
                <a:tint val="50000"/>
                <a:satMod val="450000"/>
              </a:schemeClr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Pixel.thmx</Template>
  <TotalTime>170</TotalTime>
  <Words>565</Words>
  <Application>Microsoft Macintosh PowerPoint</Application>
  <PresentationFormat>On-screen Show (4:3)</PresentationFormat>
  <Paragraphs>71</Paragraphs>
  <Slides>14</Slides>
  <Notes>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Pixel</vt:lpstr>
      <vt:lpstr>Amazon Home Services  Introducting AsapTutor</vt:lpstr>
      <vt:lpstr>Brief Introductions</vt:lpstr>
      <vt:lpstr>What is AsapTutor?</vt:lpstr>
      <vt:lpstr>Major Features Overview</vt:lpstr>
      <vt:lpstr>Major Features Overview</vt:lpstr>
      <vt:lpstr>Real-time tracking and real-time visual cues</vt:lpstr>
      <vt:lpstr>Real-time status updates/notifications for Mobile and Web</vt:lpstr>
      <vt:lpstr>Chatting Functionality</vt:lpstr>
      <vt:lpstr>College Student Procrastination</vt:lpstr>
      <vt:lpstr>Introducing the Emergency Button “ASAP”</vt:lpstr>
      <vt:lpstr>DEMO</vt:lpstr>
      <vt:lpstr>Extensibility</vt:lpstr>
      <vt:lpstr>AsapTutor Cutting Edge Technologies</vt:lpstr>
      <vt:lpstr>Questions?</vt:lpstr>
    </vt:vector>
  </TitlesOfParts>
  <Company>Amazon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AsapTutor</dc:title>
  <dc:creator>Ding Cheng</dc:creator>
  <cp:lastModifiedBy>Ding Cheng</cp:lastModifiedBy>
  <cp:revision>31</cp:revision>
  <dcterms:created xsi:type="dcterms:W3CDTF">2016-03-01T22:37:33Z</dcterms:created>
  <dcterms:modified xsi:type="dcterms:W3CDTF">2016-03-02T21:42:16Z</dcterms:modified>
</cp:coreProperties>
</file>